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44"/>
  </p:handoutMasterIdLst>
  <p:sldIdLst>
    <p:sldId id="261" r:id="rId3"/>
    <p:sldId id="263" r:id="rId4"/>
    <p:sldId id="262" r:id="rId5"/>
    <p:sldId id="266" r:id="rId6"/>
    <p:sldId id="269" r:id="rId8"/>
    <p:sldId id="265" r:id="rId9"/>
    <p:sldId id="274" r:id="rId10"/>
    <p:sldId id="276" r:id="rId11"/>
    <p:sldId id="270" r:id="rId12"/>
    <p:sldId id="280" r:id="rId13"/>
    <p:sldId id="282" r:id="rId14"/>
    <p:sldId id="301" r:id="rId15"/>
    <p:sldId id="302" r:id="rId16"/>
    <p:sldId id="303" r:id="rId17"/>
    <p:sldId id="304" r:id="rId18"/>
    <p:sldId id="305" r:id="rId19"/>
    <p:sldId id="306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87" r:id="rId30"/>
    <p:sldId id="295" r:id="rId31"/>
    <p:sldId id="297" r:id="rId32"/>
    <p:sldId id="298" r:id="rId33"/>
    <p:sldId id="299" r:id="rId34"/>
    <p:sldId id="300" r:id="rId35"/>
    <p:sldId id="296" r:id="rId36"/>
    <p:sldId id="308" r:id="rId37"/>
    <p:sldId id="309" r:id="rId38"/>
    <p:sldId id="310" r:id="rId39"/>
    <p:sldId id="311" r:id="rId40"/>
    <p:sldId id="312" r:id="rId41"/>
    <p:sldId id="284" r:id="rId42"/>
    <p:sldId id="264" r:id="rId4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Editor de C</a:t>
            </a:r>
            <a:r>
              <a:rPr lang="en-US" altLang="en-US"/>
              <a:t>ó</a:t>
            </a:r>
            <a:r>
              <a:rPr lang="en-US" altLang="pt-BR"/>
              <a:t>digo-Fonte: Onde o programador escreve o c</a:t>
            </a:r>
            <a:r>
              <a:rPr lang="en-US" altLang="en-US"/>
              <a:t>ó</a:t>
            </a:r>
            <a:r>
              <a:rPr lang="en-US" altLang="pt-BR"/>
              <a:t>digo, com recursos como realce de sintaxe (destaca cores para diferentes partes do c</a:t>
            </a:r>
            <a:r>
              <a:rPr lang="en-US" altLang="en-US"/>
              <a:t>ó</a:t>
            </a:r>
            <a:r>
              <a:rPr lang="en-US" altLang="pt-BR"/>
              <a:t>digo) e autocompletar (sugere o c</a:t>
            </a:r>
            <a:r>
              <a:rPr lang="en-US" altLang="en-US"/>
              <a:t>ó</a:t>
            </a:r>
            <a:r>
              <a:rPr lang="en-US" altLang="pt-BR"/>
              <a:t>digo enquanto voc</a:t>
            </a:r>
            <a:r>
              <a:rPr lang="en-US" altLang="en-US"/>
              <a:t>ê</a:t>
            </a:r>
            <a:r>
              <a:rPr lang="en-US" altLang="pt-BR"/>
              <a:t> digita).</a:t>
            </a:r>
            <a:endParaRPr lang="en-US" altLang="pt-BR"/>
          </a:p>
          <a:p>
            <a:r>
              <a:rPr lang="en-US" altLang="pt-BR"/>
              <a:t>Compilador/Interpretador: Ferramentas que transformam o c</a:t>
            </a:r>
            <a:r>
              <a:rPr lang="en-US" altLang="en-US"/>
              <a:t>ó</a:t>
            </a:r>
            <a:r>
              <a:rPr lang="en-US" altLang="pt-BR"/>
              <a:t>digo escrito (fonte) em algo que o computador pode entender e executar (bin</a:t>
            </a:r>
            <a:r>
              <a:rPr lang="en-US" altLang="en-US"/>
              <a:t>á</a:t>
            </a:r>
            <a:r>
              <a:rPr lang="en-US" altLang="pt-BR"/>
              <a:t>rio).</a:t>
            </a:r>
            <a:endParaRPr lang="en-US" altLang="pt-BR"/>
          </a:p>
          <a:p>
            <a:r>
              <a:rPr lang="en-US" altLang="pt-BR"/>
              <a:t>Depurador (Debugger): Ajuda a encontrar e corrigir erros (bugs) no c</a:t>
            </a:r>
            <a:r>
              <a:rPr lang="en-US" altLang="en-US"/>
              <a:t>ó</a:t>
            </a:r>
            <a:r>
              <a:rPr lang="en-US" altLang="pt-BR"/>
              <a:t>digo, permitindo testar o programa passo a passo.</a:t>
            </a:r>
            <a:endParaRPr lang="en-US" altLang="pt-BR"/>
          </a:p>
          <a:p>
            <a:r>
              <a:rPr lang="en-US" altLang="pt-BR"/>
              <a:t>Automa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Build: Ferramentas que automatizam tarefas repetitivas, como compilar e empacotar o software.</a:t>
            </a:r>
            <a:endParaRPr lang="en-US" altLang="pt-BR"/>
          </a:p>
          <a:p>
            <a:r>
              <a:rPr lang="en-US" altLang="pt-BR"/>
              <a:t>Integra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com Controle de Vers</a:t>
            </a:r>
            <a:r>
              <a:rPr lang="en-US" altLang="en-US"/>
              <a:t>ã</a:t>
            </a:r>
            <a:r>
              <a:rPr lang="en-US" altLang="pt-BR"/>
              <a:t>o (Git, etc.): Facilita o gerenciamento de altera</a:t>
            </a:r>
            <a:r>
              <a:rPr lang="" altLang="en-US"/>
              <a:t>çõ</a:t>
            </a:r>
            <a:r>
              <a:rPr lang="en-US" altLang="pt-BR"/>
              <a:t>es no c</a:t>
            </a:r>
            <a:r>
              <a:rPr lang="en-US" altLang="en-US"/>
              <a:t>ó</a:t>
            </a:r>
            <a:r>
              <a:rPr lang="en-US" altLang="pt-BR"/>
              <a:t>digo e a colabora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em equipe.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  <a:p>
            <a:endParaRPr lang="en-US" altLang="pt-BR"/>
          </a:p>
          <a:p>
            <a:r>
              <a:rPr lang="pt-BR" altLang="en-US">
                <a:sym typeface="+mn-ea"/>
              </a:rPr>
              <a:t>E</a:t>
            </a:r>
            <a:r>
              <a:rPr lang="en-US" altLang="pt-BR">
                <a:sym typeface="+mn-ea"/>
              </a:rPr>
              <a:t>staticamente tipada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Exemplo: String nome = "Maria"; (s</a:t>
            </a:r>
            <a:r>
              <a:rPr lang="en-US" altLang="en-US"/>
              <a:t>ó</a:t>
            </a:r>
            <a:r>
              <a:rPr lang="en-US" altLang="pt-BR"/>
              <a:t> pode ser string, n</a:t>
            </a:r>
            <a:r>
              <a:rPr lang="en-US" altLang="en-US"/>
              <a:t>ã</a:t>
            </a:r>
            <a:r>
              <a:rPr lang="en-US" altLang="pt-BR"/>
              <a:t>o pode virar n</a:t>
            </a:r>
            <a:r>
              <a:rPr lang="en-US" altLang="en-US"/>
              <a:t>ú</a:t>
            </a:r>
            <a:r>
              <a:rPr lang="en-US" altLang="pt-BR"/>
              <a:t>mero)</a:t>
            </a:r>
            <a:endParaRPr lang="en-US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JRE significa Java Runtime Environment (Ambiente de Tempo de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Java) e </a:t>
            </a:r>
            <a:r>
              <a:rPr lang="en-US" altLang="en-US"/>
              <a:t>é</a:t>
            </a:r>
            <a:r>
              <a:rPr lang="en-US" altLang="pt-BR"/>
              <a:t> um conjunto de softwares necess</a:t>
            </a:r>
            <a:r>
              <a:rPr lang="en-US" altLang="en-US"/>
              <a:t>á</a:t>
            </a:r>
            <a:r>
              <a:rPr lang="en-US" altLang="pt-BR"/>
              <a:t>rio para executar programas escritos em Java. Ele funciona como uma camada entre o programa Java e o sistema operacional, fornecendo a M</a:t>
            </a:r>
            <a:r>
              <a:rPr lang="en-US" altLang="en-US"/>
              <a:t>á</a:t>
            </a:r>
            <a:r>
              <a:rPr lang="en-US" altLang="pt-BR"/>
              <a:t>quina Virtual Java (JVM) e as bibliotecas de classes que o programa precisa para funcionar.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Como funciona</a:t>
            </a:r>
            <a:endParaRPr lang="en-US" altLang="pt-BR"/>
          </a:p>
          <a:p>
            <a:r>
              <a:rPr lang="en-US" altLang="pt-BR"/>
              <a:t>Tradu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o: O JRE atua como um tradutor, garantindo que um aplicativo Java possa ser executado em diferentes sistemas operacionais sem precisar de modifica</a:t>
            </a:r>
            <a:r>
              <a:rPr lang="en-US" altLang="en-US"/>
              <a:t>çõ</a:t>
            </a:r>
            <a:r>
              <a:rPr lang="en-US" altLang="pt-BR"/>
              <a:t>es.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JDK, ou Java Development Kit, </a:t>
            </a:r>
            <a:r>
              <a:rPr lang="en-US" altLang="en-US"/>
              <a:t>é</a:t>
            </a:r>
            <a:r>
              <a:rPr lang="en-US" altLang="pt-BR"/>
              <a:t> um pacote de ferramentas de software para desenvolvedores criarem, compilarem, depurarem e executarem aplicativos Java</a:t>
            </a:r>
            <a:endParaRPr lang="en-US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O AWT </a:t>
            </a:r>
            <a:r>
              <a:rPr lang="en-US" altLang="en-US"/>
              <a:t>é</a:t>
            </a:r>
            <a:r>
              <a:rPr lang="en-US" altLang="pt-BR"/>
              <a:t> a biblioteca gr</a:t>
            </a:r>
            <a:r>
              <a:rPr lang="en-US" altLang="en-US"/>
              <a:t>á</a:t>
            </a:r>
            <a:r>
              <a:rPr lang="en-US" altLang="pt-BR"/>
              <a:t>fica mais antiga do Java. Ela depende dos componentes nativos do sistema operacional. Por isso, </a:t>
            </a:r>
            <a:r>
              <a:rPr lang="en-US" altLang="en-US"/>
              <a:t>é</a:t>
            </a:r>
            <a:r>
              <a:rPr lang="en-US" altLang="pt-BR"/>
              <a:t> mais simples, mas menos flex</a:t>
            </a:r>
            <a:r>
              <a:rPr lang="en-US" altLang="en-US"/>
              <a:t>í</a:t>
            </a:r>
            <a:r>
              <a:rPr lang="en-US" altLang="pt-BR"/>
              <a:t>vel.</a:t>
            </a:r>
            <a:endParaRPr lang="en-US" altLang="pt-BR"/>
          </a:p>
          <a:p>
            <a:r>
              <a:rPr lang="en-US" altLang="pt-BR"/>
              <a:t>Swing </a:t>
            </a:r>
            <a:r>
              <a:rPr lang="en-US" altLang="en-US"/>
              <a:t>é</a:t>
            </a:r>
            <a:r>
              <a:rPr lang="en-US" altLang="pt-BR"/>
              <a:t> uma evolu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AWT, mais moderna, totalmente escrita em Java (n</a:t>
            </a:r>
            <a:r>
              <a:rPr lang="en-US" altLang="en-US"/>
              <a:t>ã</a:t>
            </a:r>
            <a:r>
              <a:rPr lang="en-US" altLang="pt-BR"/>
              <a:t>o usa os componentes nativos do SO) e oferece muito mais recursos.</a:t>
            </a:r>
            <a:endParaRPr lang="en-US" altLang="pt-BR"/>
          </a:p>
          <a:p>
            <a:r>
              <a:rPr lang="en-US" altLang="pt-BR"/>
              <a:t>Todas as classes Swing herdam de:</a:t>
            </a:r>
            <a:endParaRPr lang="en-US" altLang="pt-BR"/>
          </a:p>
          <a:p>
            <a:r>
              <a:rPr lang="en-US" altLang="pt-BR"/>
              <a:t>JComponent</a:t>
            </a:r>
            <a:endParaRPr lang="en-US" altLang="pt-BR"/>
          </a:p>
          <a:p>
            <a:r>
              <a:rPr lang="en-US" altLang="pt-BR"/>
              <a:t>Base para todos os componentes gr</a:t>
            </a:r>
            <a:r>
              <a:rPr lang="en-US" altLang="en-US"/>
              <a:t>á</a:t>
            </a:r>
            <a:r>
              <a:rPr lang="en-US" altLang="pt-BR"/>
              <a:t>ficos Swing.</a:t>
            </a:r>
            <a:endParaRPr lang="en-US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3110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INTRODUÇÃO A JAVA SWING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Essa interface </a:t>
            </a:r>
            <a:r>
              <a:rPr lang="en-US" altLang="en-US"/>
              <a:t>é</a:t>
            </a:r>
            <a:r>
              <a:rPr lang="en-US" altLang="pt-BR"/>
              <a:t> formada atrav</a:t>
            </a:r>
            <a:r>
              <a:rPr lang="en-US" altLang="en-US"/>
              <a:t>é</a:t>
            </a:r>
            <a:r>
              <a:rPr lang="en-US" altLang="pt-BR"/>
              <a:t>s de componentes GUI, conhecidos</a:t>
            </a:r>
            <a:r>
              <a:rPr lang="pt-BR" altLang="en-US"/>
              <a:t> </a:t>
            </a:r>
            <a:r>
              <a:rPr lang="en-US" altLang="pt-BR"/>
              <a:t>por controles ou widgets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85950" y="2376805"/>
            <a:ext cx="2183130" cy="3426460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2778760"/>
            <a:ext cx="536067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Esses componentes s</a:t>
            </a:r>
            <a:r>
              <a:rPr lang="en-US" altLang="en-US"/>
              <a:t>ã</a:t>
            </a:r>
            <a:r>
              <a:rPr lang="en-US" altLang="pt-BR"/>
              <a:t>o objetos que fazem</a:t>
            </a:r>
            <a:r>
              <a:rPr lang="pt-BR" altLang="en-US"/>
              <a:t> </a:t>
            </a:r>
            <a:r>
              <a:rPr lang="en-US" altLang="pt-BR"/>
              <a:t>a intera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com usu</a:t>
            </a:r>
            <a:r>
              <a:rPr lang="en-US" altLang="en-US"/>
              <a:t>á</a:t>
            </a:r>
            <a:r>
              <a:rPr lang="en-US" altLang="pt-BR"/>
              <a:t>rio por teclado, mouse ou outros dispositivos</a:t>
            </a:r>
            <a:r>
              <a:rPr lang="pt-BR" altLang="en-US"/>
              <a:t> </a:t>
            </a:r>
            <a:r>
              <a:rPr lang="en-US" altLang="pt-BR"/>
              <a:t>que venham a servir para entrada de dados.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2667635"/>
            <a:ext cx="4659630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Atualmente, o Java suporta, oficialmente, dois tipos de bibliotecas gr</a:t>
            </a:r>
            <a:r>
              <a:rPr lang="en-US" altLang="en-US" sz="2400"/>
              <a:t>á</a:t>
            </a:r>
            <a:r>
              <a:rPr lang="en-US" altLang="pt-BR" sz="2400"/>
              <a:t>ficas: AWT e Swing.</a:t>
            </a:r>
            <a:r>
              <a:rPr lang="pt-BR" altLang="en-US" sz="2400"/>
              <a:t> </a:t>
            </a:r>
            <a:r>
              <a:rPr lang="en-US" altLang="pt-BR" sz="2400"/>
              <a:t>A AWT (Abstract Window Toolkit) foi a primeira API para interfaces gr</a:t>
            </a:r>
            <a:r>
              <a:rPr lang="en-US" altLang="en-US" sz="2400"/>
              <a:t>á</a:t>
            </a:r>
            <a:r>
              <a:rPr lang="en-US" altLang="pt-BR" sz="2400"/>
              <a:t>ficas a surgir no Java e foi,</a:t>
            </a:r>
            <a:r>
              <a:rPr lang="pt-BR" altLang="en-US" sz="2400"/>
              <a:t> </a:t>
            </a:r>
            <a:r>
              <a:rPr lang="en-US" altLang="pt-BR" sz="2400"/>
              <a:t>mais tarde, superada pelo Swing, que possui diversos benef</a:t>
            </a:r>
            <a:r>
              <a:rPr lang="en-US" altLang="en-US" sz="2400"/>
              <a:t>í</a:t>
            </a:r>
            <a:r>
              <a:rPr lang="en-US" altLang="pt-BR" sz="2400"/>
              <a:t>cios em rela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a seu antecessor.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AWT e Swing s</a:t>
            </a:r>
            <a:r>
              <a:rPr lang="en-US" altLang="en-US" sz="2400"/>
              <a:t>ã</a:t>
            </a:r>
            <a:r>
              <a:rPr lang="en-US" altLang="pt-BR" sz="2400"/>
              <a:t>o bibliotecas gr</a:t>
            </a:r>
            <a:r>
              <a:rPr lang="en-US" altLang="en-US" sz="2400"/>
              <a:t>á</a:t>
            </a:r>
            <a:r>
              <a:rPr lang="en-US" altLang="pt-BR" sz="2400"/>
              <a:t>ficas oficiais inclusas em qualquer JRE</a:t>
            </a:r>
            <a:r>
              <a:rPr lang="pt-BR" altLang="en-US" sz="2400"/>
              <a:t> </a:t>
            </a:r>
            <a:r>
              <a:rPr lang="en-US" altLang="pt-BR" sz="2400"/>
              <a:t> </a:t>
            </a:r>
            <a:r>
              <a:rPr lang="pt-BR" altLang="en-US" sz="2400"/>
              <a:t>(</a:t>
            </a:r>
            <a:r>
              <a:rPr lang="en-US" altLang="pt-BR" sz="2400"/>
              <a:t>Java Runtime Environment </a:t>
            </a:r>
            <a:r>
              <a:rPr lang="pt-BR" altLang="en-US" sz="2400"/>
              <a:t>ou </a:t>
            </a:r>
            <a:r>
              <a:rPr lang="en-US" altLang="pt-BR" sz="2400"/>
              <a:t>Ambiente de Tempo de Execu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Java) ou JDK</a:t>
            </a:r>
            <a:r>
              <a:rPr lang="pt-BR" altLang="en-US" sz="2400"/>
              <a:t> (</a:t>
            </a:r>
            <a:r>
              <a:rPr lang="en-US" altLang="pt-BR" sz="2400"/>
              <a:t> Java Development Kit</a:t>
            </a:r>
            <a:r>
              <a:rPr lang="pt-BR" altLang="en-US" sz="2400"/>
              <a:t>)</a:t>
            </a:r>
            <a:r>
              <a:rPr lang="en-US" altLang="pt-BR" sz="2400"/>
              <a:t>. 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Al</a:t>
            </a:r>
            <a:r>
              <a:rPr lang="en-US" altLang="en-US" sz="2400"/>
              <a:t>é</a:t>
            </a:r>
            <a:r>
              <a:rPr lang="en-US" altLang="pt-BR" sz="2400"/>
              <a:t>m destas,</a:t>
            </a:r>
            <a:r>
              <a:rPr lang="pt-BR" altLang="en-US" sz="2400"/>
              <a:t> </a:t>
            </a:r>
            <a:r>
              <a:rPr lang="en-US" altLang="pt-BR" sz="2400"/>
              <a:t>existem algumas outras bibliotecas de terceiros. Exemplo: SWT - desenvolvida pela IBM e</a:t>
            </a:r>
            <a:r>
              <a:rPr lang="pt-BR" altLang="en-US" sz="2400"/>
              <a:t> </a:t>
            </a:r>
            <a:r>
              <a:rPr lang="en-US" altLang="pt-BR" sz="2400"/>
              <a:t>utilizada no Eclipse e em v</a:t>
            </a:r>
            <a:r>
              <a:rPr lang="en-US" altLang="en-US" sz="2400"/>
              <a:t>á</a:t>
            </a:r>
            <a:r>
              <a:rPr lang="en-US" altLang="pt-BR" sz="2400"/>
              <a:t>rios outros produtos.</a:t>
            </a:r>
            <a:endParaRPr lang="en-US" altLang="pt-BR" sz="2400"/>
          </a:p>
          <a:p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455" y="140335"/>
            <a:ext cx="6658610" cy="6041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Por padr</a:t>
            </a:r>
            <a:r>
              <a:rPr lang="en-US" altLang="en-US" sz="2400"/>
              <a:t>ã</a:t>
            </a:r>
            <a:r>
              <a:rPr lang="en-US" altLang="pt-BR" sz="2400"/>
              <a:t>o, o Java vem com um look-and-feel (LaF) pr</a:t>
            </a:r>
            <a:r>
              <a:rPr lang="en-US" altLang="en-US" sz="2400"/>
              <a:t>ó</a:t>
            </a:r>
            <a:r>
              <a:rPr lang="en-US" altLang="pt-BR" sz="2400"/>
              <a:t>prio, que se comporta exatamente da</a:t>
            </a:r>
            <a:r>
              <a:rPr lang="pt-BR" altLang="en-US" sz="2400"/>
              <a:t> </a:t>
            </a:r>
            <a:r>
              <a:rPr lang="en-US" altLang="pt-BR" sz="2400"/>
              <a:t>mesma forma em todas as plataformas suportadas.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É </a:t>
            </a:r>
            <a:r>
              <a:rPr lang="en-US" altLang="pt-BR" sz="2400"/>
              <a:t>um recurso da biblioteca Swing que permite modificar a apar</a:t>
            </a:r>
            <a:r>
              <a:rPr lang="en-US" altLang="en-US" sz="2400"/>
              <a:t>ê</a:t>
            </a:r>
            <a:r>
              <a:rPr lang="en-US" altLang="pt-BR" sz="2400"/>
              <a:t>ncia visual e o comportamento dos componentes de uma interface gr</a:t>
            </a:r>
            <a:r>
              <a:rPr lang="en-US" altLang="en-US" sz="2400"/>
              <a:t>á</a:t>
            </a:r>
            <a:r>
              <a:rPr lang="en-US" altLang="pt-BR" sz="2400"/>
              <a:t>fica (GUI)</a:t>
            </a:r>
            <a:r>
              <a:rPr lang="pt-BR" altLang="en-US" sz="2400"/>
              <a:t>.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F</a:t>
            </a:r>
            <a:r>
              <a:rPr lang="en-US" altLang="pt-BR" sz="2400"/>
              <a:t>az com que 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se pare</a:t>
            </a:r>
            <a:r>
              <a:rPr lang="en-US" altLang="en-US" sz="2400"/>
              <a:t>ç</a:t>
            </a:r>
            <a:r>
              <a:rPr lang="en-US" altLang="pt-BR" sz="2400"/>
              <a:t>a e se comporte como o sistema operacional</a:t>
            </a:r>
            <a:r>
              <a:rPr lang="pt-BR" altLang="en-US" sz="2400"/>
              <a:t> (Windows, Linux, macOS)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Mas </a:t>
            </a:r>
            <a:r>
              <a:rPr lang="en-US" altLang="en-US" sz="2400">
                <a:sym typeface="+mn-ea"/>
              </a:rPr>
              <a:t>é</a:t>
            </a:r>
            <a:r>
              <a:rPr lang="en-US" altLang="pt-BR" sz="2400">
                <a:sym typeface="+mn-ea"/>
              </a:rPr>
              <a:t> poss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vel alterar qual o look-and-feel!</a:t>
            </a: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E, </a:t>
            </a:r>
            <a:r>
              <a:rPr lang="en-US" altLang="pt-BR" sz="2400"/>
              <a:t>ainda pode baixar diversos LaF na Internet ou at</a:t>
            </a:r>
            <a:r>
              <a:rPr lang="en-US" altLang="en-US" sz="2400"/>
              <a:t>é</a:t>
            </a:r>
            <a:r>
              <a:rPr lang="pt-BR" altLang="en-US" sz="2400"/>
              <a:t> </a:t>
            </a:r>
            <a:r>
              <a:rPr lang="en-US" altLang="pt-BR" sz="2400"/>
              <a:t>desenvolver o seu pr</a:t>
            </a:r>
            <a:r>
              <a:rPr lang="en-US" altLang="en-US" sz="2400"/>
              <a:t>ó</a:t>
            </a:r>
            <a:r>
              <a:rPr lang="en-US" altLang="pt-BR" sz="2400"/>
              <a:t>prio.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Screenshots da documenta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Swing mostrando a mesma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rodando com 4 LaF</a:t>
            </a:r>
            <a:r>
              <a:rPr lang="pt-BR" altLang="en-US" sz="2400"/>
              <a:t> </a:t>
            </a:r>
            <a:r>
              <a:rPr lang="en-US" altLang="pt-BR" sz="2400"/>
              <a:t>diferentes: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2319655"/>
            <a:ext cx="11212830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Criando uma interface gráfica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de janela principal de uma aplica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Swing.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1737995"/>
            <a:ext cx="5074920" cy="28543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463675"/>
            <a:ext cx="5303520" cy="3688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Instalação IDE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Tem barra de t</a:t>
            </a:r>
            <a:r>
              <a:rPr lang="en-US" altLang="en-US" sz="2400"/>
              <a:t>í</a:t>
            </a:r>
            <a:r>
              <a:rPr lang="en-US" altLang="pt-BR" sz="2400"/>
              <a:t>tulo, bot</a:t>
            </a:r>
            <a:r>
              <a:rPr lang="en-US" altLang="en-US" sz="2400"/>
              <a:t>ã</a:t>
            </a:r>
            <a:r>
              <a:rPr lang="en-US" altLang="pt-BR" sz="2400"/>
              <a:t>o fechar, minimizar e maximizar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400"/>
              <a:t>É</a:t>
            </a:r>
            <a:r>
              <a:rPr lang="en-US" altLang="pt-BR" sz="2400"/>
              <a:t> a janela principal do programa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Possui um content pane onde voc</a:t>
            </a:r>
            <a:r>
              <a:rPr lang="en-US" altLang="en-US" sz="2400"/>
              <a:t>ê</a:t>
            </a:r>
            <a:r>
              <a:rPr lang="en-US" altLang="pt-BR" sz="2400"/>
              <a:t> adiciona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None/>
            </a:pPr>
            <a:r>
              <a:rPr lang="en-US" altLang="pt-BR" sz="2400"/>
              <a:t>Exemplo de uso: abrir a tela principal de um sistema (login, dashboard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Uma janela secund</a:t>
            </a:r>
            <a:r>
              <a:rPr lang="en-US" altLang="en-US" sz="2400"/>
              <a:t>á</a:t>
            </a:r>
            <a:r>
              <a:rPr lang="en-US" altLang="pt-BR" sz="2400"/>
              <a:t>ria, normalmente usada para: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avisos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configura</a:t>
            </a:r>
            <a:r>
              <a:rPr lang="" altLang="en-US" sz="2400"/>
              <a:t>çõ</a:t>
            </a:r>
            <a:r>
              <a:rPr lang="en-US" altLang="pt-BR" sz="2400"/>
              <a:t>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formul</a:t>
            </a:r>
            <a:r>
              <a:rPr lang="en-US" altLang="en-US" sz="2400"/>
              <a:t>á</a:t>
            </a:r>
            <a:r>
              <a:rPr lang="en-US" altLang="pt-BR" sz="2400"/>
              <a:t>rios menores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" altLang="en-US" sz="2400"/>
              <a:t>É</a:t>
            </a:r>
            <a:r>
              <a:rPr lang="en-US" altLang="pt-BR" sz="2400"/>
              <a:t> semelhante ao JFrame, mas:</a:t>
            </a: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nasce dependente de outra janela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aparece na barra de tarefas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usado como janela auxiliar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JDialog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7407910" y="2176780"/>
            <a:ext cx="319913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mais b</a:t>
            </a:r>
            <a:r>
              <a:rPr lang="en-US" altLang="en-US" sz="2400"/>
              <a:t>á</a:t>
            </a:r>
            <a:r>
              <a:rPr lang="en-US" altLang="pt-BR" sz="2400"/>
              <a:t>sico e mais usado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Serve para organizar outros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Pode ser colocado dentro de outros containers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Aceita qualquer LayoutManager (FlowLayout, GridLayout, BorderLayout etc.)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Exemplo: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Criar uma se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 tela (cabe</a:t>
            </a:r>
            <a:r>
              <a:rPr lang="" altLang="en-US" sz="2400"/>
              <a:t>ç</a:t>
            </a:r>
            <a:r>
              <a:rPr lang="en-US" altLang="pt-BR" sz="2400"/>
              <a:t>alho, parte lateral, rodap</a:t>
            </a:r>
            <a:r>
              <a:rPr lang="en-US" altLang="en-US" sz="2400"/>
              <a:t>é</a:t>
            </a:r>
            <a:r>
              <a:rPr lang="en-US" altLang="pt-BR" sz="2400"/>
              <a:t>, painel de bot</a:t>
            </a:r>
            <a:r>
              <a:rPr lang="" altLang="en-US" sz="2400"/>
              <a:t>õ</a:t>
            </a:r>
            <a:r>
              <a:rPr lang="en-US" altLang="pt-BR" sz="2400"/>
              <a:t>es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JPanel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0960" y="1325880"/>
            <a:ext cx="3845560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container que adiciona barras de rolagem a outro componente quando necess</a:t>
            </a:r>
            <a:r>
              <a:rPr lang="en-US" altLang="en-US" sz="2400"/>
              <a:t>á</a:t>
            </a:r>
            <a:r>
              <a:rPr lang="en-US" altLang="pt-BR" sz="2400"/>
              <a:t>rio.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Usos comuns: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JList muito grande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JTextArea com texto longo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JTable com muitas linhas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Voc</a:t>
            </a:r>
            <a:r>
              <a:rPr lang="en-US" altLang="en-US" sz="2400"/>
              <a:t>ê</a:t>
            </a:r>
            <a:r>
              <a:rPr lang="en-US" altLang="pt-BR" sz="2400"/>
              <a:t> coloca um componente dentro dele: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/>
              <a:t>JScrollPane scroll = new JScrollPane(meuComponente);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JScrollPane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6475" y="1685925"/>
            <a:ext cx="398653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 sz="2400"/>
              <a:t>É</a:t>
            </a:r>
            <a:r>
              <a:rPr lang="en-US" altLang="pt-BR" sz="2400"/>
              <a:t> a barra de menus colocada no topo da janela</a:t>
            </a:r>
            <a:r>
              <a:rPr lang="pt-BR" altLang="en-US" sz="2400"/>
              <a:t>.</a:t>
            </a:r>
            <a:endParaRPr lang="pt-BR" altLang="en-US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exibe conte</a:t>
            </a:r>
            <a:r>
              <a:rPr lang="en-US" altLang="en-US" sz="2400"/>
              <a:t>ú</a:t>
            </a:r>
            <a:r>
              <a:rPr lang="en-US" altLang="pt-BR" sz="2400"/>
              <a:t>do sozinho — ele cont</a:t>
            </a:r>
            <a:r>
              <a:rPr lang="en-US" altLang="en-US" sz="2400"/>
              <a:t>é</a:t>
            </a:r>
            <a:r>
              <a:rPr lang="en-US" altLang="pt-BR" sz="2400"/>
              <a:t>m os menus (JMenu).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461125" y="25571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>
            <a:off x="3840480" y="2915920"/>
            <a:ext cx="2499360" cy="81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8778240" y="1828800"/>
            <a:ext cx="640080" cy="1056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8961120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6461125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menu aberto dentro da JMenuBar.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2400"/>
              <a:t>É</a:t>
            </a:r>
            <a:r>
              <a:rPr lang="en-US" altLang="pt-BR" sz="2400"/>
              <a:t> um container porque possui JMenuItems dentro dele.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7559040" y="1168400"/>
            <a:ext cx="1432560" cy="24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56960" y="30581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9006840" y="32867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871220" y="1168400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É</a:t>
            </a:r>
            <a:r>
              <a:rPr lang="en-US" altLang="pt-BR" sz="2400"/>
              <a:t> um item dentro de um menu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Ele representa uma op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que o usu</a:t>
            </a:r>
            <a:r>
              <a:rPr lang="en-US" altLang="en-US" sz="2400"/>
              <a:t>á</a:t>
            </a:r>
            <a:r>
              <a:rPr lang="en-US" altLang="pt-BR" sz="2400"/>
              <a:t>rio pode clicar dentro de um JMenu.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Ele </a:t>
            </a:r>
            <a:r>
              <a:rPr lang="en-US" altLang="en-US" sz="2000" i="1">
                <a:sym typeface="+mn-ea"/>
              </a:rPr>
              <a:t>é</a:t>
            </a:r>
            <a:r>
              <a:rPr lang="en-US" altLang="pt-BR" sz="2000" i="1">
                <a:sym typeface="+mn-ea"/>
              </a:rPr>
              <a:t> o equivalente a: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New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Open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Check Action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Paste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Exit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JMenuItems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 flipV="1">
            <a:off x="7559675" y="3596640"/>
            <a:ext cx="1431925" cy="15043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46800" y="3738880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8991600" y="3481705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6685280" y="842010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Dispara a</a:t>
            </a:r>
            <a:r>
              <a:rPr lang="en-US" altLang="en-US" sz="2000" i="1">
                <a:sym typeface="+mn-ea"/>
              </a:rPr>
              <a:t>çõ</a:t>
            </a:r>
            <a:r>
              <a:rPr lang="en-US" altLang="pt-BR" sz="2000" i="1">
                <a:sym typeface="+mn-ea"/>
              </a:rPr>
              <a:t>es quando selecionado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atalhos (Ctrl+S, Ctrl+O etc.)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</a:t>
            </a:r>
            <a:r>
              <a:rPr lang="en-US" altLang="en-US" sz="2000" i="1">
                <a:sym typeface="+mn-ea"/>
              </a:rPr>
              <a:t>í</a:t>
            </a:r>
            <a:r>
              <a:rPr lang="en-US" altLang="pt-BR" sz="2000" i="1">
                <a:sym typeface="+mn-ea"/>
              </a:rPr>
              <a:t>cone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ser desativado (disabled)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pertencer a um submenu</a:t>
            </a:r>
            <a:endParaRPr lang="en-US" altLang="pt-BR" sz="2000" i="1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barra de ferramentas, geralmente com: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/>
              <a:t>í</a:t>
            </a:r>
            <a:r>
              <a:rPr lang="en-US" altLang="pt-BR" sz="2000"/>
              <a:t>cones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bot</a:t>
            </a:r>
            <a:r>
              <a:rPr lang="" altLang="en-US" sz="2000"/>
              <a:t>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atalhos de fun</a:t>
            </a:r>
            <a:r>
              <a:rPr lang="" altLang="en-US" sz="2000"/>
              <a:t>çõ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JToolBar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670" y="1828800"/>
            <a:ext cx="456565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container que cria abas, como: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| Geral | Configura</a:t>
            </a:r>
            <a:r>
              <a:rPr lang="" altLang="en-US" sz="2000"/>
              <a:t>çõ</a:t>
            </a:r>
            <a:r>
              <a:rPr lang="en-US" altLang="pt-BR" sz="2000"/>
              <a:t>es | Ajuda |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Cada aba </a:t>
            </a:r>
            <a:r>
              <a:rPr lang="en-US" altLang="en-US" sz="2000"/>
              <a:t>é</a:t>
            </a:r>
            <a:r>
              <a:rPr lang="en-US" altLang="pt-BR" sz="2000"/>
              <a:t> um container que pode ter seus pr</a:t>
            </a:r>
            <a:r>
              <a:rPr lang="en-US" altLang="en-US" sz="2000"/>
              <a:t>ó</a:t>
            </a:r>
            <a:r>
              <a:rPr lang="en-US" altLang="pt-BR" sz="2000"/>
              <a:t>prios componentes.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Muito usado para dividir interfaces complexas.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JTabbedPane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659245" y="1545590"/>
            <a:ext cx="5253990" cy="28117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Divide a tela em duas partes: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⬅</a:t>
            </a:r>
            <a:r>
              <a:rPr lang="en-US" altLang="pt-BR" sz="2000"/>
              <a:t> esquerda | direita </a:t>
            </a:r>
            <a:r>
              <a:rPr lang="en-US" altLang="en-US" sz="2000"/>
              <a:t>➡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ou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⬆</a:t>
            </a:r>
            <a:r>
              <a:rPr lang="en-US" altLang="pt-BR" sz="2000"/>
              <a:t> superior | inferior </a:t>
            </a:r>
            <a:r>
              <a:rPr lang="en-US" altLang="en-US" sz="2000"/>
              <a:t>⬇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 permite arrastar a divis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JSplitPane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609590" y="3429000"/>
            <a:ext cx="3994150" cy="221996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2"/>
          <a:srcRect r="40900"/>
          <a:stretch>
            <a:fillRect/>
          </a:stretch>
        </p:blipFill>
        <p:spPr>
          <a:xfrm>
            <a:off x="5855970" y="73660"/>
            <a:ext cx="3501390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t-BR" altLang="en-US" sz="2400"/>
              <a:t>É</a:t>
            </a:r>
            <a:r>
              <a:rPr lang="en-US" altLang="pt-BR" sz="2400"/>
              <a:t> um software que re</a:t>
            </a:r>
            <a:r>
              <a:rPr lang="en-US" altLang="en-US" sz="2400"/>
              <a:t>ú</a:t>
            </a:r>
            <a:r>
              <a:rPr lang="en-US" altLang="pt-BR" sz="2400"/>
              <a:t>ne ferramentas essenciais para programadores (editor de c</a:t>
            </a:r>
            <a:r>
              <a:rPr lang="en-US" altLang="en-US" sz="2400"/>
              <a:t>ó</a:t>
            </a:r>
            <a:r>
              <a:rPr lang="en-US" altLang="pt-BR" sz="2400"/>
              <a:t>digo, compilador, depurador, automa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o) em uma </a:t>
            </a:r>
            <a:r>
              <a:rPr lang="en-US" altLang="en-US" sz="2400"/>
              <a:t>ú</a:t>
            </a:r>
            <a:r>
              <a:rPr lang="en-US" altLang="pt-BR" sz="2400"/>
              <a:t>nica interface gr</a:t>
            </a:r>
            <a:r>
              <a:rPr lang="en-US" altLang="en-US" sz="2400"/>
              <a:t>á</a:t>
            </a:r>
            <a:r>
              <a:rPr lang="en-US" altLang="pt-BR" sz="2400"/>
              <a:t>fica, facilitando e acelerando a cria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aplica</a:t>
            </a:r>
            <a:r>
              <a:rPr lang="" altLang="en-US" sz="2400"/>
              <a:t>çõ</a:t>
            </a:r>
            <a:r>
              <a:rPr lang="en-US" altLang="pt-BR" sz="2400"/>
              <a:t>es, desde a escrita do c</a:t>
            </a:r>
            <a:r>
              <a:rPr lang="en-US" altLang="en-US" sz="2400"/>
              <a:t>ó</a:t>
            </a:r>
            <a:r>
              <a:rPr lang="en-US" altLang="pt-BR" sz="2400"/>
              <a:t>digo at</a:t>
            </a:r>
            <a:r>
              <a:rPr lang="en-US" altLang="en-US" sz="2400"/>
              <a:t>é</a:t>
            </a:r>
            <a:r>
              <a:rPr lang="en-US" altLang="pt-BR" sz="2400"/>
              <a:t> os testes finais. 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4400" b="1">
                <a:solidFill>
                  <a:srgbClr val="00408C"/>
                </a:solidFill>
                <a:sym typeface="+mn-ea"/>
              </a:rPr>
              <a:t>O</a:t>
            </a:r>
            <a:r>
              <a:rPr lang="en-US" altLang="pt-BR" sz="4400" b="1">
                <a:solidFill>
                  <a:srgbClr val="00408C"/>
                </a:solidFill>
                <a:sym typeface="+mn-ea"/>
              </a:rPr>
              <a:t> que </a:t>
            </a:r>
            <a:r>
              <a:rPr lang="en-US" altLang="en-US" sz="4400" b="1">
                <a:solidFill>
                  <a:srgbClr val="00408C"/>
                </a:solidFill>
                <a:sym typeface="+mn-ea"/>
              </a:rPr>
              <a:t>é</a:t>
            </a:r>
            <a:r>
              <a:rPr lang="pt-BR" altLang="en-US" sz="4400" b="1">
                <a:solidFill>
                  <a:srgbClr val="00408C"/>
                </a:solidFill>
                <a:sym typeface="+mn-ea"/>
              </a:rPr>
              <a:t>? </a:t>
            </a:r>
            <a:endParaRPr lang="pt-BR" altLang="en-US" sz="4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Container que permite sobrepor componentes em camadas, como no Photoshop.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quando voc</a:t>
            </a:r>
            <a:r>
              <a:rPr lang="en-US" altLang="en-US" sz="2000"/>
              <a:t>ê</a:t>
            </a:r>
            <a:r>
              <a:rPr lang="en-US" altLang="pt-BR" sz="2000"/>
              <a:t> quer colocar algo por cima de outra coisa (pop-ups internos, imagens etc.)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JLayeredPane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501765" y="1946910"/>
            <a:ext cx="51943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para criar um ambiente de m</a:t>
            </a:r>
            <a:r>
              <a:rPr lang="en-US" altLang="en-US" sz="2000"/>
              <a:t>ú</a:t>
            </a:r>
            <a:r>
              <a:rPr lang="en-US" altLang="pt-BR" sz="2000"/>
              <a:t>ltiplas janelas internas (MDI — Multiple Document Interface).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 JInternalFrame.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Exemplo: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Programas como NetBeans, Photoshop, ferramentas administrativas.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JDesktopPane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85280" y="2874010"/>
            <a:ext cx="4720590" cy="21615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“janela interna”, usada dentro de um JDesktopPane.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Parece um JFrame, mas fica dentro da aplica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JInternalFrame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77673" y="1109345"/>
            <a:ext cx="425767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Objetivo</a:t>
            </a:r>
            <a:r>
              <a:rPr lang="pt-BR" altLang="en-US" sz="2000"/>
              <a:t>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D</a:t>
            </a:r>
            <a:r>
              <a:rPr lang="en-US" altLang="pt-BR" sz="2000"/>
              <a:t>eve criar uma interface inicial de um software comercial em Java Swing, contendo uma janela principal com barra de menus funcional.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1. Criar a janela principal (JFrame)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</a:t>
            </a:r>
            <a:r>
              <a:rPr lang="en-US" altLang="en-US" sz="2000"/>
              <a:t>í</a:t>
            </a:r>
            <a:r>
              <a:rPr lang="en-US" altLang="pt-BR" sz="2000"/>
              <a:t>tulo: Sistema Comercial – Aluno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Tamanho sugerido: 800 </a:t>
            </a:r>
            <a:r>
              <a:rPr lang="en-US" altLang="en-US" sz="2000"/>
              <a:t>×</a:t>
            </a:r>
            <a:r>
              <a:rPr lang="en-US" altLang="pt-BR" sz="2000"/>
              <a:t> 600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Abrir centralizada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precisa deixar bonita — foco </a:t>
            </a:r>
            <a:r>
              <a:rPr lang="en-US" altLang="en-US" sz="2000"/>
              <a:t>é</a:t>
            </a:r>
            <a:r>
              <a:rPr lang="en-US" altLang="pt-BR" sz="2000"/>
              <a:t> aprender a estrutura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2. Criar a barra de menus (JMenuBar) com 3 menus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322580" y="2433955"/>
            <a:ext cx="3425825" cy="33845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zh-CN" sz="2200" b="1"/>
              <a:t>Menu: Cadastro</a:t>
            </a:r>
            <a:endParaRPr lang="en-US" altLang="zh-CN" sz="2200" b="1"/>
          </a:p>
          <a:p>
            <a:r>
              <a:rPr lang="en-US" altLang="zh-CN" sz="1600"/>
              <a:t>Adicionar estes itens (JMenuItem):</a:t>
            </a:r>
            <a:endParaRPr lang="en-US" altLang="zh-CN" sz="1600"/>
          </a:p>
          <a:p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Clientes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Produtos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Funcionários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r>
              <a:rPr lang="en-US" altLang="zh-CN" sz="1600"/>
              <a:t>Quando clicar, mostrar uma mensagem tipo:</a:t>
            </a:r>
            <a:endParaRPr lang="en-US" altLang="zh-CN" sz="1600"/>
          </a:p>
          <a:p>
            <a:r>
              <a:rPr lang="en-US" altLang="zh-CN" sz="1600"/>
              <a:t>“Tela de cadastro de Clientes ainda será desenvolvida.”</a:t>
            </a:r>
            <a:endParaRPr lang="en-US" altLang="zh-CN" sz="1600"/>
          </a:p>
        </p:txBody>
      </p:sp>
      <p:sp>
        <p:nvSpPr>
          <p:cNvPr id="4" name="Caixa de Texto 3"/>
          <p:cNvSpPr txBox="1"/>
          <p:nvPr/>
        </p:nvSpPr>
        <p:spPr>
          <a:xfrm>
            <a:off x="4075430" y="258254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Movimenta</a:t>
            </a:r>
            <a:r>
              <a:rPr lang="" altLang="en-US" sz="2200" b="1"/>
              <a:t>çõ</a:t>
            </a:r>
            <a:r>
              <a:rPr lang="en-US" altLang="pt-BR" sz="2200" b="1"/>
              <a:t>es</a:t>
            </a:r>
            <a:endParaRPr lang="en-US" altLang="pt-BR" sz="22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Vendas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Compras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“A tela de Vendas ser</a:t>
            </a:r>
            <a:r>
              <a:rPr lang="en-US" altLang="en-US" sz="1600"/>
              <a:t>á</a:t>
            </a:r>
            <a:r>
              <a:rPr lang="en-US" altLang="pt-BR" sz="1600"/>
              <a:t> criada no projeto final.”</a:t>
            </a:r>
            <a:endParaRPr lang="en-US" altLang="pt-BR" sz="1600"/>
          </a:p>
        </p:txBody>
      </p:sp>
      <p:sp>
        <p:nvSpPr>
          <p:cNvPr id="7" name="Caixa de Texto 6"/>
          <p:cNvSpPr txBox="1"/>
          <p:nvPr/>
        </p:nvSpPr>
        <p:spPr>
          <a:xfrm>
            <a:off x="7828280" y="2582545"/>
            <a:ext cx="3425825" cy="28917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Relat</a:t>
            </a:r>
            <a:r>
              <a:rPr lang="en-US" altLang="en-US" sz="2200" b="1"/>
              <a:t>ó</a:t>
            </a:r>
            <a:r>
              <a:rPr lang="en-US" altLang="pt-BR" sz="2200" b="1"/>
              <a:t>rios</a:t>
            </a:r>
            <a:endParaRPr lang="en-US" altLang="pt-BR" sz="2200" b="1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Estoque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Financeiro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“Relat</a:t>
            </a:r>
            <a:r>
              <a:rPr lang="en-US" altLang="en-US" sz="1600"/>
              <a:t>ó</a:t>
            </a:r>
            <a:r>
              <a:rPr lang="en-US" altLang="pt-BR" sz="1600"/>
              <a:t>rio ainda n</a:t>
            </a:r>
            <a:r>
              <a:rPr lang="en-US" altLang="en-US" sz="1600"/>
              <a:t>ã</a:t>
            </a:r>
            <a:r>
              <a:rPr lang="en-US" altLang="pt-BR" sz="1600"/>
              <a:t>o dispon</a:t>
            </a:r>
            <a:r>
              <a:rPr lang="en-US" altLang="en-US" sz="1600"/>
              <a:t>í</a:t>
            </a:r>
            <a:r>
              <a:rPr lang="en-US" altLang="pt-BR" sz="1600"/>
              <a:t>vel.”</a:t>
            </a:r>
            <a:endParaRPr lang="en-US" altLang="pt-BR"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3. Criar mais um menu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969645" y="243395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Sistema</a:t>
            </a: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Configura</a:t>
            </a:r>
            <a:r>
              <a:rPr lang="" altLang="en-US" sz="1600"/>
              <a:t>çõ</a:t>
            </a:r>
            <a:r>
              <a:rPr lang="en-US" altLang="pt-BR" sz="1600"/>
              <a:t>es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Sair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A</a:t>
            </a:r>
            <a:r>
              <a:rPr lang="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Configura</a:t>
            </a:r>
            <a:r>
              <a:rPr lang="" altLang="en-US" sz="1600"/>
              <a:t>çõ</a:t>
            </a:r>
            <a:r>
              <a:rPr lang="en-US" altLang="pt-BR" sz="1600"/>
              <a:t>es </a:t>
            </a:r>
            <a:r>
              <a:rPr lang="en-US" altLang="en-US" sz="1600"/>
              <a:t>→</a:t>
            </a:r>
            <a:r>
              <a:rPr lang="en-US" altLang="pt-BR" sz="1600"/>
              <a:t> mostrar mensagem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Sair </a:t>
            </a:r>
            <a:r>
              <a:rPr lang="en-US" altLang="en-US" sz="1600"/>
              <a:t>→</a:t>
            </a:r>
            <a:r>
              <a:rPr lang="en-US" altLang="pt-BR" sz="1600"/>
              <a:t> fechar o sistema</a:t>
            </a:r>
            <a:endParaRPr lang="en-US" altLang="pt-BR"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4. Criar um painel central (JPanel)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Conte</a:t>
            </a:r>
            <a:r>
              <a:rPr lang="en-US" altLang="en-US" sz="2000"/>
              <a:t>ú</a:t>
            </a:r>
            <a:r>
              <a:rPr lang="en-US" altLang="pt-BR" sz="2000"/>
              <a:t>do: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texto grande: “Bem-vindo ao Sistema Comercial”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(Se quiserem, podem personalizar com cor de fundo, fonte etc.)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ENTREGA DA ATIVIDADE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UTILIZANDO GITHUB CRIE UM REPOSITÓRIO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NOME: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Disciplina-Desenvolver-e-organizar-interface-grafica-para-aplicacoes-desktop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OBS: MANDAR UM EMAIL PARA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professor.jeanmax@gmail.com</a:t>
            </a:r>
            <a:r>
              <a:rPr lang="pt-BR" altLang="en-US" sz="2000"/>
              <a:t>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o link do repositório público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 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Definição do Projeto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Componentes Principais</a:t>
            </a:r>
            <a:endParaRPr lang="en-US" altLang="pt-BR" sz="44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571625" y="1821815"/>
            <a:ext cx="9048750" cy="3933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Editor de C</a:t>
            </a:r>
            <a:r>
              <a:rPr lang="en-US" altLang="en-US" sz="2400"/>
              <a:t>ó</a:t>
            </a:r>
            <a:r>
              <a:rPr lang="en-US" altLang="pt-BR" sz="2400"/>
              <a:t>digo-Fonte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Compilador/Interpretador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Depurador (Debugger)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Automa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Build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Integra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com Controle de Vers</a:t>
            </a:r>
            <a:r>
              <a:rPr lang="en-US" altLang="en-US" sz="2400"/>
              <a:t>ã</a:t>
            </a:r>
            <a:r>
              <a:rPr lang="en-US" altLang="pt-BR" sz="2400"/>
              <a:t>o </a:t>
            </a:r>
            <a:r>
              <a:rPr lang="pt-BR" altLang="en-US" sz="2400"/>
              <a:t>(GIT)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3048000" y="144399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SistemaLoja/</a:t>
            </a:r>
            <a:endParaRPr lang="en-US" altLang="pt-BR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</a:t>
            </a:r>
            <a:r>
              <a:rPr lang="en-US" altLang="pt-BR"/>
              <a:t> src/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MainFrame.java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Controller.java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models/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Cliente.java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Produto.java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Venda.java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views/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ClienteFrame.java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ProdutoFrame.java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└─</a:t>
            </a:r>
            <a:r>
              <a:rPr lang="en-US" altLang="pt-BR"/>
              <a:t> VendaFrame.java</a:t>
            </a:r>
            <a:endParaRPr lang="en-US" altLang="pt-BR"/>
          </a:p>
          <a:p>
            <a:r>
              <a:rPr lang="en-US" altLang="en-US"/>
              <a:t>└─</a:t>
            </a:r>
            <a:r>
              <a:rPr lang="en-US" altLang="pt-BR"/>
              <a:t> README.txt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4400" b="1">
                <a:solidFill>
                  <a:srgbClr val="00408C"/>
                </a:solidFill>
              </a:rPr>
              <a:t>Estrutura de pastas</a:t>
            </a:r>
            <a:endParaRPr lang="en-US" altLang="zh-CN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  <a:sym typeface="+mn-ea"/>
              </a:rPr>
              <a:t>Instalação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77240" y="168910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  <a:sym typeface="+mn-ea"/>
              </a:rPr>
              <a:t>EM ANDAMENTO</a:t>
            </a:r>
            <a:endParaRPr 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JAVA SWING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38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Linguagem de Programa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r>
              <a:rPr lang="pt-BR" altLang="en-US" sz="2400"/>
              <a:t> de </a:t>
            </a:r>
            <a:r>
              <a:rPr lang="en-US" altLang="pt-BR" sz="2400"/>
              <a:t>alto n</a:t>
            </a:r>
            <a:r>
              <a:rPr lang="en-US" altLang="en-US" sz="2400"/>
              <a:t>í</a:t>
            </a:r>
            <a:r>
              <a:rPr lang="en-US" altLang="pt-BR" sz="2400"/>
              <a:t>vel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S</a:t>
            </a:r>
            <a:r>
              <a:rPr lang="en-US" altLang="pt-BR" sz="2400"/>
              <a:t>intaxe clara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O</a:t>
            </a:r>
            <a:r>
              <a:rPr lang="en-US" altLang="pt-BR" sz="2400"/>
              <a:t>rienta</a:t>
            </a:r>
            <a:r>
              <a:rPr lang="pt-BR" altLang="en-US" sz="2400"/>
              <a:t>da</a:t>
            </a:r>
            <a:r>
              <a:rPr lang="en-US" altLang="pt-BR" sz="2400"/>
              <a:t> a objetos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Plataforma</a:t>
            </a:r>
            <a:r>
              <a:rPr lang="pt-BR" altLang="en-US" sz="2400"/>
              <a:t> </a:t>
            </a:r>
            <a:r>
              <a:rPr lang="en-US" altLang="pt-BR" sz="2400"/>
              <a:t>robusta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WORA</a:t>
            </a:r>
            <a:r>
              <a:rPr lang="pt-BR" altLang="en-US" sz="2400"/>
              <a:t> </a:t>
            </a:r>
            <a:r>
              <a:rPr lang="en-US" altLang="pt-BR" sz="2400">
                <a:sym typeface="+mn-ea"/>
              </a:rPr>
              <a:t>"Write Once, Run Anywhere"</a:t>
            </a: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>
                <a:sym typeface="+mn-ea"/>
              </a:rPr>
              <a:t>E</a:t>
            </a:r>
            <a:r>
              <a:rPr lang="en-US" altLang="pt-BR" sz="2400">
                <a:sym typeface="+mn-ea"/>
              </a:rPr>
              <a:t>staticamente tipada </a:t>
            </a:r>
            <a:r>
              <a:rPr lang="pt-BR" altLang="en-US" sz="2400">
                <a:sym typeface="+mn-ea"/>
              </a:rPr>
              <a:t>(Forte)</a:t>
            </a: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</a:t>
            </a:r>
            <a:r>
              <a:rPr lang="pt-BR" altLang="en-US" sz="4400" b="1">
                <a:solidFill>
                  <a:srgbClr val="00408C"/>
                </a:solidFill>
              </a:rPr>
              <a:t>Java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842010"/>
            <a:ext cx="9786620" cy="4039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Desenvolvimento Android: A base para criar aplicativos nativos para smartphones e tablets Android.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" altLang="en-US" sz="2200"/>
              <a:t>çõ</a:t>
            </a:r>
            <a:r>
              <a:rPr lang="en-US" altLang="pt-BR" sz="2200"/>
              <a:t>es Web (Backend): Muito usado em servidores para sistemas empresariais, APIs e microsservi</a:t>
            </a:r>
            <a:r>
              <a:rPr lang="" altLang="en-US" sz="2200"/>
              <a:t>ç</a:t>
            </a:r>
            <a:r>
              <a:rPr lang="en-US" altLang="pt-BR" sz="2200"/>
              <a:t>os, com frameworks como Spring.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Sistemas Empresariais: Software de grande escala, como sistemas banc</a:t>
            </a:r>
            <a:r>
              <a:rPr lang="en-US" altLang="en-US" sz="2200"/>
              <a:t>á</a:t>
            </a:r>
            <a:r>
              <a:rPr lang="en-US" altLang="pt-BR" sz="2200"/>
              <a:t>rios e de gest</a:t>
            </a:r>
            <a:r>
              <a:rPr lang="en-US" altLang="en-US" sz="2200"/>
              <a:t>ã</a:t>
            </a:r>
            <a:r>
              <a:rPr lang="en-US" altLang="pt-BR" sz="2200"/>
              <a:t>o, devido à sua seguran</a:t>
            </a:r>
            <a:r>
              <a:rPr lang="" altLang="en-US" sz="2200"/>
              <a:t>ç</a:t>
            </a:r>
            <a:r>
              <a:rPr lang="en-US" altLang="pt-BR" sz="2200"/>
              <a:t>a e escalabilidade.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Big Data e Cloud: Solu</a:t>
            </a:r>
            <a:r>
              <a:rPr lang="" altLang="en-US" sz="2200"/>
              <a:t>çõ</a:t>
            </a:r>
            <a:r>
              <a:rPr lang="en-US" altLang="pt-BR" sz="2200"/>
              <a:t>es para an</a:t>
            </a:r>
            <a:r>
              <a:rPr lang="en-US" altLang="en-US" sz="2200"/>
              <a:t>á</a:t>
            </a:r>
            <a:r>
              <a:rPr lang="en-US" altLang="pt-BR" sz="2200"/>
              <a:t>lise de grandes volumes de dados e servi</a:t>
            </a:r>
            <a:r>
              <a:rPr lang="" altLang="en-US" sz="2200"/>
              <a:t>ç</a:t>
            </a:r>
            <a:r>
              <a:rPr lang="en-US" altLang="pt-BR" sz="2200"/>
              <a:t>os baseados na nuvem.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Internet das Coisas (IoT): Aplica</a:t>
            </a:r>
            <a:r>
              <a:rPr lang="" altLang="en-US" sz="2200"/>
              <a:t>çõ</a:t>
            </a:r>
            <a:r>
              <a:rPr lang="en-US" altLang="pt-BR" sz="2200"/>
              <a:t>es para dispositivos inteligentes e conectados.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" altLang="en-US" sz="2200"/>
              <a:t>çõ</a:t>
            </a:r>
            <a:r>
              <a:rPr lang="en-US" altLang="pt-BR" sz="2200"/>
              <a:t>es Desktop: Softwares para computadores, embora menos comum para jogos de alta performance que C++. </a:t>
            </a:r>
            <a:endParaRPr lang="en-US" altLang="pt-BR" sz="22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Principais Usos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35064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Algumas atividades s</a:t>
            </a:r>
            <a:r>
              <a:rPr lang="en-US" altLang="en-US"/>
              <a:t>ó</a:t>
            </a:r>
            <a:r>
              <a:rPr lang="en-US" altLang="pt-BR"/>
              <a:t> s</a:t>
            </a:r>
            <a:r>
              <a:rPr lang="en-US" altLang="en-US"/>
              <a:t>ã</a:t>
            </a:r>
            <a:r>
              <a:rPr lang="en-US" altLang="pt-BR"/>
              <a:t>o eficientes quando</a:t>
            </a:r>
            <a:r>
              <a:rPr lang="pt-BR" altLang="en-US"/>
              <a:t> </a:t>
            </a:r>
            <a:r>
              <a:rPr lang="en-US" altLang="pt-BR"/>
              <a:t>temos a visualiza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informa</a:t>
            </a:r>
            <a:r>
              <a:rPr lang="" altLang="en-US"/>
              <a:t>çõ</a:t>
            </a:r>
            <a:r>
              <a:rPr lang="en-US" altLang="pt-BR"/>
              <a:t>es;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Usu</a:t>
            </a:r>
            <a:r>
              <a:rPr lang="en-US" altLang="en-US"/>
              <a:t>á</a:t>
            </a:r>
            <a:r>
              <a:rPr lang="en-US" altLang="pt-BR"/>
              <a:t>rios leigos em computa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precisam ter</a:t>
            </a:r>
            <a:r>
              <a:rPr lang="pt-BR" altLang="en-US"/>
              <a:t> </a:t>
            </a:r>
            <a:r>
              <a:rPr lang="en-US" altLang="pt-BR"/>
              <a:t>uma forma “mais amig</a:t>
            </a:r>
            <a:r>
              <a:rPr lang="en-US" altLang="en-US"/>
              <a:t>á</a:t>
            </a:r>
            <a:r>
              <a:rPr lang="en-US" altLang="pt-BR"/>
              <a:t>vel” para utilizar</a:t>
            </a:r>
            <a:r>
              <a:rPr lang="pt-BR" altLang="en-US"/>
              <a:t> </a:t>
            </a:r>
            <a:r>
              <a:rPr lang="en-US" altLang="pt-BR"/>
              <a:t>programas.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Contexto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580" y="2479040"/>
            <a:ext cx="7480300" cy="3208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7877</Words>
  <Application>WPS Presentation</Application>
  <PresentationFormat>宽屏</PresentationFormat>
  <Paragraphs>435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Google Sans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15</cp:revision>
  <dcterms:created xsi:type="dcterms:W3CDTF">2025-07-23T00:59:00Z</dcterms:created>
  <dcterms:modified xsi:type="dcterms:W3CDTF">2025-12-08T20:26:24Z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092FEDA52C584972A46B6E9811FAC75C_13</vt:lpwstr>
  </property>
</Properties>
</file>